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58" r:id="rId6"/>
    <p:sldId id="261" r:id="rId7"/>
    <p:sldId id="262" r:id="rId8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56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812B65-9A1B-42FF-8DDA-365A2B0950AF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-152400" y="0"/>
            <a:ext cx="4343400" cy="1470025"/>
          </a:xfrm>
        </p:spPr>
        <p:txBody>
          <a:bodyPr>
            <a:normAutofit/>
          </a:bodyPr>
          <a:lstStyle/>
          <a:p>
            <a:r>
              <a:rPr lang="sk-SK" sz="6000" b="1" dirty="0" smtClean="0"/>
              <a:t>TVAROH</a:t>
            </a:r>
            <a:endParaRPr lang="sk-SK" sz="6000" b="1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295400" y="5029200"/>
            <a:ext cx="6400800" cy="1371600"/>
          </a:xfrm>
        </p:spPr>
        <p:txBody>
          <a:bodyPr/>
          <a:lstStyle/>
          <a:p>
            <a:r>
              <a:rPr lang="sk-SK" dirty="0" smtClean="0">
                <a:solidFill>
                  <a:schemeClr val="tx1"/>
                </a:solidFill>
              </a:rPr>
              <a:t>Hovorme o jedle </a:t>
            </a:r>
          </a:p>
          <a:p>
            <a:r>
              <a:rPr lang="sk-SK" dirty="0" smtClean="0">
                <a:solidFill>
                  <a:schemeClr val="tx1"/>
                </a:solidFill>
              </a:rPr>
              <a:t>13.10.2016</a:t>
            </a:r>
          </a:p>
          <a:p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Čo je to tvaroh?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mliečny výrobok bielej farby, smotanovej chuti a tuhšej konzistencie</a:t>
            </a:r>
          </a:p>
          <a:p>
            <a:r>
              <a:rPr lang="sk-SK" dirty="0" smtClean="0"/>
              <a:t>patrí do skupiny čerstvých (nezrejúcich) syrov</a:t>
            </a:r>
          </a:p>
          <a:p>
            <a:pPr>
              <a:buNone/>
            </a:pPr>
            <a:endParaRPr lang="sk-SK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Druhy tvarohu</a:t>
            </a:r>
            <a:endParaRPr lang="sk-SK" dirty="0"/>
          </a:p>
        </p:txBody>
      </p:sp>
      <p:pic>
        <p:nvPicPr>
          <p:cNvPr id="2050" name="Picture 2" descr="C:\Users\výchovný poradca\Desktop\tvaroh1_jpg.jpg"/>
          <p:cNvPicPr>
            <a:picLocks noChangeAspect="1" noChangeArrowheads="1"/>
          </p:cNvPicPr>
          <p:nvPr/>
        </p:nvPicPr>
        <p:blipFill>
          <a:blip r:embed="rId2" cstate="print"/>
          <a:srcRect l="16127" t="18771" r="16127" b="12067"/>
          <a:stretch>
            <a:fillRect/>
          </a:stretch>
        </p:blipFill>
        <p:spPr bwMode="auto">
          <a:xfrm>
            <a:off x="3962400" y="3476355"/>
            <a:ext cx="2571528" cy="1857645"/>
          </a:xfrm>
          <a:prstGeom prst="rect">
            <a:avLst/>
          </a:prstGeom>
          <a:noFill/>
        </p:spPr>
      </p:pic>
      <p:pic>
        <p:nvPicPr>
          <p:cNvPr id="2051" name="Picture 3" descr="C:\Users\výchovný poradca\Desktop\tvaroh3.jpg"/>
          <p:cNvPicPr>
            <a:picLocks noChangeAspect="1" noChangeArrowheads="1"/>
          </p:cNvPicPr>
          <p:nvPr/>
        </p:nvPicPr>
        <p:blipFill>
          <a:blip r:embed="rId3" cstate="print"/>
          <a:srcRect t="7731" b="10308"/>
          <a:stretch>
            <a:fillRect/>
          </a:stretch>
        </p:blipFill>
        <p:spPr bwMode="auto">
          <a:xfrm>
            <a:off x="3657600" y="1295400"/>
            <a:ext cx="2524125" cy="2068854"/>
          </a:xfrm>
          <a:prstGeom prst="rect">
            <a:avLst/>
          </a:prstGeom>
          <a:noFill/>
        </p:spPr>
      </p:pic>
      <p:pic>
        <p:nvPicPr>
          <p:cNvPr id="2052" name="Picture 4" descr="C:\Users\výchovný poradca\Desktop\tvaroh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0" y="4738687"/>
            <a:ext cx="2408859" cy="1662113"/>
          </a:xfrm>
          <a:prstGeom prst="rect">
            <a:avLst/>
          </a:prstGeom>
          <a:noFill/>
        </p:spPr>
      </p:pic>
      <p:pic>
        <p:nvPicPr>
          <p:cNvPr id="2053" name="Picture 5" descr="C:\Users\výchovný poradca\Desktop\tvaroh5.jpg"/>
          <p:cNvPicPr>
            <a:picLocks noChangeAspect="1" noChangeArrowheads="1"/>
          </p:cNvPicPr>
          <p:nvPr/>
        </p:nvPicPr>
        <p:blipFill>
          <a:blip r:embed="rId5" cstate="print"/>
          <a:srcRect t="14980" b="14980"/>
          <a:stretch>
            <a:fillRect/>
          </a:stretch>
        </p:blipFill>
        <p:spPr bwMode="auto">
          <a:xfrm>
            <a:off x="1828800" y="5005644"/>
            <a:ext cx="2644775" cy="1852356"/>
          </a:xfrm>
          <a:prstGeom prst="rect">
            <a:avLst/>
          </a:prstGeom>
          <a:noFill/>
        </p:spPr>
      </p:pic>
      <p:pic>
        <p:nvPicPr>
          <p:cNvPr id="2054" name="Picture 6" descr="C:\Users\výchovný poradca\Desktop\tvaroh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00800" y="1505394"/>
            <a:ext cx="2529860" cy="1695006"/>
          </a:xfrm>
          <a:prstGeom prst="rect">
            <a:avLst/>
          </a:prstGeom>
          <a:noFill/>
        </p:spPr>
      </p:pic>
      <p:pic>
        <p:nvPicPr>
          <p:cNvPr id="2057" name="Picture 9" descr="C:\Users\výchovný poradca\Desktop\tvaroh7.jpg"/>
          <p:cNvPicPr>
            <a:picLocks noChangeAspect="1" noChangeArrowheads="1"/>
          </p:cNvPicPr>
          <p:nvPr/>
        </p:nvPicPr>
        <p:blipFill>
          <a:blip r:embed="rId7" cstate="print"/>
          <a:srcRect l="8150" t="8778" r="7441" b="11359"/>
          <a:stretch>
            <a:fillRect/>
          </a:stretch>
        </p:blipFill>
        <p:spPr bwMode="auto">
          <a:xfrm>
            <a:off x="381000" y="1371600"/>
            <a:ext cx="3029982" cy="1967366"/>
          </a:xfrm>
          <a:prstGeom prst="rect">
            <a:avLst/>
          </a:prstGeom>
          <a:noFill/>
        </p:spPr>
      </p:pic>
      <p:pic>
        <p:nvPicPr>
          <p:cNvPr id="2059" name="Picture 11" descr="C:\Users\výchovný poradca\Desktop\tvaroh9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4800" y="3276600"/>
            <a:ext cx="3237839" cy="190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výchovný poradca\Desktop\tvaroh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637082"/>
            <a:ext cx="4322763" cy="2868118"/>
          </a:xfrm>
          <a:prstGeom prst="rect">
            <a:avLst/>
          </a:prstGeom>
          <a:noFill/>
        </p:spPr>
      </p:pic>
      <p:pic>
        <p:nvPicPr>
          <p:cNvPr id="3075" name="Picture 3" descr="C:\Users\výchovný poradca\Desktop\tvaroh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381001"/>
            <a:ext cx="3543300" cy="3172864"/>
          </a:xfrm>
          <a:prstGeom prst="rect">
            <a:avLst/>
          </a:prstGeom>
          <a:noFill/>
        </p:spPr>
      </p:pic>
      <p:pic>
        <p:nvPicPr>
          <p:cNvPr id="3076" name="Picture 4" descr="C:\Users\výchovný poradca\Desktop\tvaroh12.jpg"/>
          <p:cNvPicPr>
            <a:picLocks noChangeAspect="1" noChangeArrowheads="1"/>
          </p:cNvPicPr>
          <p:nvPr/>
        </p:nvPicPr>
        <p:blipFill>
          <a:blip r:embed="rId4" cstate="print"/>
          <a:srcRect t="14386" b="10462"/>
          <a:stretch>
            <a:fillRect/>
          </a:stretch>
        </p:blipFill>
        <p:spPr bwMode="auto">
          <a:xfrm>
            <a:off x="753067" y="3733801"/>
            <a:ext cx="3634774" cy="28193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Tvaroh – „biele zlato“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sk-SK" dirty="0" smtClean="0"/>
              <a:t>vysoký obsah bielkovín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 smtClean="0"/>
              <a:t>vitamíny (B6, B12, A, C, D, E, </a:t>
            </a:r>
            <a:r>
              <a:rPr lang="sk-SK" dirty="0" err="1" smtClean="0"/>
              <a:t>riboflavín</a:t>
            </a:r>
            <a:r>
              <a:rPr lang="sk-SK" dirty="0" smtClean="0"/>
              <a:t>, </a:t>
            </a:r>
            <a:r>
              <a:rPr lang="sk-SK" dirty="0" err="1" smtClean="0"/>
              <a:t>tiamín</a:t>
            </a:r>
            <a:r>
              <a:rPr lang="sk-SK" dirty="0" smtClean="0"/>
              <a:t>, kyselina listová, </a:t>
            </a:r>
            <a:r>
              <a:rPr lang="sk-SK" dirty="0" err="1" smtClean="0"/>
              <a:t>betakarotén</a:t>
            </a:r>
            <a:r>
              <a:rPr lang="sk-SK" dirty="0" smtClean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 smtClean="0"/>
              <a:t>minerály (</a:t>
            </a:r>
            <a:r>
              <a:rPr lang="sk-SK" u="sng" dirty="0" smtClean="0"/>
              <a:t>vápnik</a:t>
            </a:r>
            <a:r>
              <a:rPr lang="sk-SK" dirty="0" smtClean="0"/>
              <a:t>, železo, horčík, zinok, ...)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 smtClean="0"/>
              <a:t>omega 3 a 6 nenasýtené mastné kyseliny (chránia mozgové bunky, zabraňujú ich odumieraniu a podporujú ich funkciu)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 smtClean="0"/>
              <a:t>tuk, cholesterol, cukor – zanedbateľné množstvo</a:t>
            </a:r>
          </a:p>
          <a:p>
            <a:pPr marL="514350" indent="-514350">
              <a:buNone/>
            </a:pPr>
            <a:r>
              <a:rPr lang="sk-SK" dirty="0" smtClean="0"/>
              <a:t>	</a:t>
            </a:r>
            <a:r>
              <a:rPr lang="sk-SK" b="1" dirty="0" smtClean="0"/>
              <a:t>Po tepelnej úprave neprichádza o živiny a prospešné látky.</a:t>
            </a:r>
          </a:p>
          <a:p>
            <a:pPr marL="514350" indent="-514350">
              <a:buNone/>
            </a:pPr>
            <a:endParaRPr lang="sk-SK" dirty="0" smtClean="0"/>
          </a:p>
          <a:p>
            <a:pPr marL="514350" indent="-514350">
              <a:buFont typeface="+mj-lt"/>
              <a:buAutoNum type="arabicPeriod"/>
            </a:pPr>
            <a:endParaRPr lang="sk-SK" dirty="0" smtClean="0"/>
          </a:p>
          <a:p>
            <a:pPr marL="514350" indent="-514350">
              <a:buFont typeface="+mj-lt"/>
              <a:buAutoNum type="arabicPeriod"/>
            </a:pP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výchovný poradca\Desktop\mlieko_vyziva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143000"/>
            <a:ext cx="8584978" cy="3276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Výroba tvarohu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sk-SK" dirty="0" smtClean="0"/>
              <a:t>tepelne upravené kravské mlieko sa nechá skysnúť – mliečne baktérie premieňajú mliečny cukor (laktózu) na kyselinu mliečnu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 smtClean="0"/>
              <a:t>„skysnuté“ mlieko sa zahrieva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 smtClean="0"/>
              <a:t>cez sitko sa tvaroh oddelí od srvátky </a:t>
            </a:r>
          </a:p>
          <a:p>
            <a:endParaRPr lang="sk-SK" dirty="0" smtClean="0"/>
          </a:p>
          <a:p>
            <a:endParaRPr lang="sk-SK" dirty="0" smtClean="0"/>
          </a:p>
          <a:p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110</Words>
  <Application>Microsoft Office PowerPoint</Application>
  <PresentationFormat>Prezentácia na obrazovke (4:3)</PresentationFormat>
  <Paragraphs>20</Paragraphs>
  <Slides>7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7</vt:i4>
      </vt:variant>
    </vt:vector>
  </HeadingPairs>
  <TitlesOfParts>
    <vt:vector size="8" baseType="lpstr">
      <vt:lpstr>Motív Office</vt:lpstr>
      <vt:lpstr>TVAROH</vt:lpstr>
      <vt:lpstr>Čo je to tvaroh?</vt:lpstr>
      <vt:lpstr>Druhy tvarohu</vt:lpstr>
      <vt:lpstr>Snímka 4</vt:lpstr>
      <vt:lpstr>Tvaroh – „biele zlato“</vt:lpstr>
      <vt:lpstr>Snímka 6</vt:lpstr>
      <vt:lpstr>Výroba tvarohu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TVAROH</dc:title>
  <dc:creator>výchovný poradca</dc:creator>
  <cp:lastModifiedBy>Uzivatel</cp:lastModifiedBy>
  <cp:revision>14</cp:revision>
  <dcterms:created xsi:type="dcterms:W3CDTF">2016-10-09T12:20:57Z</dcterms:created>
  <dcterms:modified xsi:type="dcterms:W3CDTF">2016-10-26T20:02:28Z</dcterms:modified>
</cp:coreProperties>
</file>